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5" r:id="rId4"/>
    <p:sldId id="259" r:id="rId5"/>
    <p:sldId id="260" r:id="rId6"/>
    <p:sldId id="262" r:id="rId7"/>
    <p:sldId id="277" r:id="rId8"/>
    <p:sldId id="278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31F7-8D0E-4DFE-921A-ABB5A9E1AEBA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5535B-B3CC-46E1-9E33-D1848904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739-35E1-42DC-8B6C-9D74F22DF0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739-35E1-42DC-8B6C-9D74F22DF0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739-35E1-42DC-8B6C-9D74F22DF08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739-35E1-42DC-8B6C-9D74F22DF08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739-35E1-42DC-8B6C-9D74F22DF08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4739-35E1-42DC-8B6C-9D74F22DF08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1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9D48D-8AC1-4366-A7B7-7573A2B1B70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017E-72DA-42EA-AF11-067C35CF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twarmhomes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33" y="457200"/>
            <a:ext cx="56413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161" y="3296830"/>
            <a:ext cx="9158162" cy="363737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4161" y="4191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PPPP of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residential energy efficiency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Eastern Europe</a:t>
            </a:r>
            <a:b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538"/>
            <a:ext cx="1752600" cy="8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6604" y="100925"/>
            <a:ext cx="589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524000"/>
            <a:ext cx="82677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cs typeface="Times New Roman" pitchFamily="18" charset="0"/>
              </a:rPr>
              <a:t>For investments in residential energy efficiency to become sustainable we need to understand the motivations of the </a:t>
            </a:r>
            <a:r>
              <a:rPr lang="en-US" b="1" dirty="0">
                <a:cs typeface="Times New Roman" pitchFamily="18" charset="0"/>
              </a:rPr>
              <a:t>individual home owners </a:t>
            </a:r>
            <a:r>
              <a:rPr lang="en-US" dirty="0">
                <a:cs typeface="Times New Roman" pitchFamily="18" charset="0"/>
              </a:rPr>
              <a:t>and the dynamics of their interaction in the </a:t>
            </a:r>
            <a:r>
              <a:rPr lang="en-US" b="1" dirty="0">
                <a:cs typeface="Times New Roman" pitchFamily="18" charset="0"/>
              </a:rPr>
              <a:t>home owners association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cs typeface="Times New Roman" pitchFamily="18" charset="0"/>
              </a:rPr>
              <a:t>Providing </a:t>
            </a:r>
            <a:r>
              <a:rPr lang="en-US" b="1" dirty="0">
                <a:cs typeface="Times New Roman" pitchFamily="18" charset="0"/>
              </a:rPr>
              <a:t>financing alone is insufficient,</a:t>
            </a:r>
            <a:r>
              <a:rPr lang="en-US" dirty="0">
                <a:cs typeface="Times New Roman" pitchFamily="18" charset="0"/>
              </a:rPr>
              <a:t> be it subsidies or loan products,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to initiate action by home owners or their associations.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314D89"/>
              </a:buClr>
              <a:tabLst>
                <a:tab pos="1762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the home owners reaching an agreement, 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happen in their common spaces. Therefore, we need to: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314D89"/>
              </a:buClr>
              <a:buFont typeface="Wingdings" panose="05000000000000000000" pitchFamily="2" charset="2"/>
              <a:buChar char="§"/>
              <a:tabLst>
                <a:tab pos="1762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cs typeface="Times New Roman" pitchFamily="18" charset="0"/>
              </a:rPr>
              <a:t>Strengthen HOA self governance capacity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314D89"/>
              </a:buClr>
              <a:buFont typeface="Wingdings" panose="05000000000000000000" pitchFamily="2" charset="2"/>
              <a:buChar char="§"/>
              <a:tabLst>
                <a:tab pos="1762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cs typeface="Times New Roman" pitchFamily="18" charset="0"/>
              </a:rPr>
              <a:t>Establish HOA’s reputation as a trustworthy borrower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314D89"/>
              </a:buClr>
              <a:buFont typeface="Wingdings" panose="05000000000000000000" pitchFamily="2" charset="2"/>
              <a:buChar char="§"/>
              <a:tabLst>
                <a:tab pos="1762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cs typeface="Times New Roman" pitchFamily="18" charset="0"/>
              </a:rPr>
              <a:t>Create a supportive institutional environment for HOA’s to </a:t>
            </a:r>
            <a:r>
              <a:rPr lang="en-US" dirty="0" smtClean="0">
                <a:cs typeface="Times New Roman" pitchFamily="18" charset="0"/>
              </a:rPr>
              <a:t>function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314D89"/>
              </a:buClr>
              <a:tabLst>
                <a:tab pos="1762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 need on-going facilitation between stakeholders to make it a real PPPP!</a:t>
            </a:r>
            <a:endParaRPr lang="en-US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598851" cy="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1636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Regional context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08" y="1447800"/>
            <a:ext cx="8039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Much of the existing housing stock dates back to 1960s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Mostly pre-fabricated </a:t>
            </a:r>
            <a:r>
              <a:rPr lang="en-US" sz="2000" b="1" dirty="0">
                <a:cs typeface="Times New Roman" pitchFamily="18" charset="0"/>
              </a:rPr>
              <a:t>multi-story apartment buildings </a:t>
            </a:r>
            <a:r>
              <a:rPr lang="en-US" sz="2000" dirty="0">
                <a:cs typeface="Times New Roman" pitchFamily="18" charset="0"/>
              </a:rPr>
              <a:t>-in some countries </a:t>
            </a:r>
            <a:r>
              <a:rPr lang="en-US" sz="2000" dirty="0" smtClean="0">
                <a:cs typeface="Times New Roman" pitchFamily="18" charset="0"/>
              </a:rPr>
              <a:t>representing </a:t>
            </a:r>
            <a:r>
              <a:rPr lang="en-US" sz="2000" dirty="0">
                <a:cs typeface="Times New Roman" pitchFamily="18" charset="0"/>
              </a:rPr>
              <a:t>30% in some </a:t>
            </a:r>
            <a:r>
              <a:rPr lang="en-US" sz="2000" dirty="0" smtClean="0">
                <a:cs typeface="Times New Roman" pitchFamily="18" charset="0"/>
              </a:rPr>
              <a:t>more </a:t>
            </a:r>
            <a:r>
              <a:rPr lang="en-US" sz="2000" dirty="0">
                <a:cs typeface="Times New Roman" pitchFamily="18" charset="0"/>
              </a:rPr>
              <a:t>than 70%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After the privatization of 1990, 90%+ of dwellings are </a:t>
            </a:r>
            <a:r>
              <a:rPr lang="en-US" sz="2000" b="1" dirty="0">
                <a:cs typeface="Times New Roman" pitchFamily="18" charset="0"/>
              </a:rPr>
              <a:t>privately owned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Residential heating accounts for more than </a:t>
            </a:r>
            <a:r>
              <a:rPr lang="en-US" sz="2000" b="1" dirty="0">
                <a:cs typeface="Times New Roman" pitchFamily="18" charset="0"/>
              </a:rPr>
              <a:t>40 %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of energy use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Utilities are subsidized by the government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Estimated </a:t>
            </a:r>
            <a:r>
              <a:rPr lang="en-US" sz="2000" b="1" dirty="0">
                <a:cs typeface="Times New Roman" pitchFamily="18" charset="0"/>
              </a:rPr>
              <a:t>energy savings potential </a:t>
            </a:r>
            <a:r>
              <a:rPr lang="en-US" sz="2000" dirty="0">
                <a:cs typeface="Times New Roman" pitchFamily="18" charset="0"/>
              </a:rPr>
              <a:t>of energy efficiency measures in residential buildings range between 20-40%</a:t>
            </a:r>
            <a:endParaRPr lang="sk-SK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538"/>
            <a:ext cx="1752600" cy="8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6604" y="100925"/>
            <a:ext cx="5896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Habitat’s EE portfolio in the  Balkans and in Eastern Europe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524000"/>
            <a:ext cx="826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altLang="fr-FR" sz="2400" dirty="0" smtClean="0"/>
              <a:t>Armenia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altLang="fr-FR" sz="2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altLang="fr-FR" sz="2400" dirty="0" smtClean="0"/>
              <a:t>Bosnia </a:t>
            </a:r>
            <a:r>
              <a:rPr lang="en-GB" altLang="fr-FR" sz="2400" dirty="0"/>
              <a:t>and Hercegovina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altLang="fr-FR" sz="2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altLang="fr-FR" sz="2400" dirty="0"/>
              <a:t>Macedonia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altLang="fr-FR" sz="2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altLang="fr-FR" sz="2400" dirty="0" smtClean="0"/>
              <a:t>Poland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altLang="fr-FR" sz="2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altLang="fr-FR" sz="2400" dirty="0" smtClean="0"/>
              <a:t>Bulgaria</a:t>
            </a:r>
            <a:endParaRPr lang="en-GB" altLang="fr-FR" sz="2400" dirty="0"/>
          </a:p>
        </p:txBody>
      </p:sp>
      <p:pic>
        <p:nvPicPr>
          <p:cNvPr id="3074" name="Picture 2" descr="C:\Users\zkakalejcikova\Desktop\20141128_141438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kakalejcikova\Desktop\Pozorisna-13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72" y="1164743"/>
            <a:ext cx="3702627" cy="25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538"/>
            <a:ext cx="1752600" cy="8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8996" y="32247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524000"/>
            <a:ext cx="82677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There are  multiple benefits to investing in energy efficiency. A particular cost effective investment is in the </a:t>
            </a:r>
            <a:r>
              <a:rPr lang="en-US" b="1" dirty="0">
                <a:cs typeface="Times New Roman" pitchFamily="18" charset="0"/>
              </a:rPr>
              <a:t>common spaces of apartment buildings </a:t>
            </a:r>
            <a:r>
              <a:rPr lang="en-US" dirty="0">
                <a:cs typeface="Times New Roman" pitchFamily="18" charset="0"/>
              </a:rPr>
              <a:t>such as facades, roofs, stairwells, basements etc.</a:t>
            </a:r>
          </a:p>
          <a:p>
            <a:pPr>
              <a:defRPr/>
            </a:pPr>
            <a:endParaRPr lang="sk-SK" sz="1600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benefits: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Direct savings on the heating bill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Beautification of the building or city image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Increased comfort at home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Real estate value increase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Safer </a:t>
            </a:r>
            <a:r>
              <a:rPr lang="en-US" dirty="0">
                <a:cs typeface="Times New Roman" pitchFamily="18" charset="0"/>
              </a:rPr>
              <a:t>living environment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Healthier living conditions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Reduced green house gas emissions</a:t>
            </a:r>
            <a:endParaRPr lang="sk-SK" dirty="0">
              <a:cs typeface="Times New Roman" pitchFamily="18" charset="0"/>
            </a:endParaRPr>
          </a:p>
        </p:txBody>
      </p:sp>
      <p:pic>
        <p:nvPicPr>
          <p:cNvPr id="4098" name="Picture 2" descr="C:\Users\zkakalejcikova\Desktop\DSC05804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5" y="3792680"/>
            <a:ext cx="3846945" cy="28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598851" cy="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1636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08" y="1447800"/>
            <a:ext cx="80391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cs typeface="Times New Roman" pitchFamily="18" charset="0"/>
              </a:rPr>
              <a:t>If the benefits are so many, why aren’t we all investing in residential energy efficiency?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  <a:endParaRPr lang="sk-SK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Ownership structure: in many countries in Eastern Europe and Central Asia individual apartment ownership is &gt; 90</a:t>
            </a:r>
            <a:r>
              <a:rPr lang="en-US" dirty="0" smtClean="0">
                <a:cs typeface="Times New Roman" pitchFamily="18" charset="0"/>
              </a:rPr>
              <a:t>%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dirty="0"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History: home owners reluctant to take responsibility for common space </a:t>
            </a:r>
            <a:r>
              <a:rPr lang="en-US" dirty="0" smtClean="0">
                <a:cs typeface="Times New Roman" pitchFamily="18" charset="0"/>
              </a:rPr>
              <a:t>maintenance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sk-SK" dirty="0"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Access to financing for HOA’s or common space investments (guarantees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sk-SK" dirty="0"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Trust: </a:t>
            </a:r>
            <a:r>
              <a:rPr lang="en-US" dirty="0">
                <a:cs typeface="Times New Roman" pitchFamily="18" charset="0"/>
                <a:sym typeface="Wingdings" panose="05000000000000000000" pitchFamily="2" charset="2"/>
              </a:rPr>
              <a:t>HO’s  HOA’s,  HO’s  HO’s, </a:t>
            </a:r>
            <a:r>
              <a:rPr lang="en-US" dirty="0">
                <a:cs typeface="Times New Roman" pitchFamily="18" charset="0"/>
              </a:rPr>
              <a:t>Banks </a:t>
            </a:r>
            <a:r>
              <a:rPr lang="en-US" dirty="0">
                <a:cs typeface="Times New Roman" pitchFamily="18" charset="0"/>
                <a:sym typeface="Wingdings" panose="05000000000000000000" pitchFamily="2" charset="2"/>
              </a:rPr>
              <a:t> HO’s, Banks  HOA’s</a:t>
            </a:r>
            <a:endParaRPr lang="sk-SK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598851" cy="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1636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08" y="1447800"/>
            <a:ext cx="80391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 smtClean="0">
                <a:ea typeface="ＭＳ Ｐゴシック" charset="0"/>
                <a:cs typeface="HelveticaNeue" charset="0"/>
              </a:rPr>
              <a:t>Overall outcome: reduce energy poverty in Eastern </a:t>
            </a:r>
            <a:r>
              <a:rPr lang="en-GB" altLang="en-US" dirty="0" smtClean="0">
                <a:ea typeface="ＭＳ Ｐゴシック" charset="0"/>
                <a:cs typeface="HelveticaNeue" charset="0"/>
              </a:rPr>
              <a:t>Europe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 smtClean="0">
              <a:ea typeface="ＭＳ Ｐゴシック" charset="0"/>
              <a:cs typeface="HelveticaNeue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 smtClean="0">
              <a:ea typeface="ＭＳ Ｐゴシック" charset="0"/>
              <a:cs typeface="HelveticaNeue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 smtClean="0">
                <a:ea typeface="ＭＳ Ｐゴシック" charset="0"/>
                <a:cs typeface="HelveticaNeue" charset="0"/>
              </a:rPr>
              <a:t> 1 Convinced home-owners in Eastern Europe about EE and empowered home-owner associations (HOAs</a:t>
            </a:r>
            <a:r>
              <a:rPr lang="en-GB" altLang="en-US" dirty="0" smtClean="0">
                <a:ea typeface="ＭＳ Ｐゴシック" charset="0"/>
                <a:cs typeface="HelveticaNeue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 smtClean="0">
              <a:ea typeface="ＭＳ Ｐゴシック" charset="0"/>
              <a:cs typeface="HelveticaNeue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 smtClean="0">
              <a:ea typeface="ＭＳ Ｐゴシック" charset="0"/>
              <a:cs typeface="HelveticaNeue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 smtClean="0">
                <a:ea typeface="ＭＳ Ｐゴシック" charset="0"/>
                <a:cs typeface="HelveticaNeue" charset="0"/>
              </a:rPr>
              <a:t> 2: Mix of financing mechanisms (credit lines for HOAs and subsidies for vulnerable customers) are introduced on scale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 smtClean="0">
              <a:ea typeface="ＭＳ Ｐゴシック" charset="0"/>
              <a:cs typeface="HelveticaNeue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dirty="0" smtClean="0">
              <a:ea typeface="ＭＳ Ｐゴシック" charset="0"/>
              <a:cs typeface="HelveticaNeue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 smtClean="0">
                <a:ea typeface="ＭＳ Ｐゴシック" charset="0"/>
                <a:cs typeface="HelveticaNeue" charset="0"/>
              </a:rPr>
              <a:t> 3: Facilitation of stakeholders is acknowledged as critical and subsidising it becomes integral part of project financing</a:t>
            </a:r>
          </a:p>
          <a:p>
            <a:pPr>
              <a:spcBef>
                <a:spcPct val="0"/>
              </a:spcBef>
              <a:defRPr/>
            </a:pPr>
            <a:endParaRPr lang="en-GB" altLang="en-US" sz="2400" b="1" i="1" dirty="0">
              <a:solidFill>
                <a:srgbClr val="606BFF"/>
              </a:solidFill>
              <a:latin typeface="CooperHewitt-Medium"/>
              <a:ea typeface="ＭＳ Ｐゴシック" charset="0"/>
              <a:cs typeface="HelveticaNeue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r-HR" alt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3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538"/>
            <a:ext cx="1752600" cy="8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8996" y="32247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The PPPP process flow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13813" r="29952" b="5213"/>
          <a:stretch/>
        </p:blipFill>
        <p:spPr bwMode="auto">
          <a:xfrm>
            <a:off x="1600200" y="1147425"/>
            <a:ext cx="6316284" cy="56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538"/>
            <a:ext cx="1752600" cy="8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zkakalejcikova\Desktop\IMG_0512-1024x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0" y="1447800"/>
            <a:ext cx="4162322" cy="26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kakalejcikova\Desktop\IMG_0610-1024x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0" y="4087091"/>
            <a:ext cx="4158858" cy="26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:\Public\Program\USAID project\Previously on Google drive\Bosnia &amp; Herzegovina\MoUs and Roundtables\Roundtables\1st round table meeting - Tuzla 01.07.2015_\Photos Tuzla 01.07.2015_\IMG_53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5656" r="1"/>
          <a:stretch/>
        </p:blipFill>
        <p:spPr bwMode="auto">
          <a:xfrm>
            <a:off x="4419600" y="4104409"/>
            <a:ext cx="4495800" cy="25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:\Public\Program\USAID project\Previously on Google drive\Bosnia &amp; Herzegovina\MoUs and Roundtables\Roundtables\1st round table meeting - Tuzla 01.07.2015_\Photos Tuzla 01.07.2015_\IMG_53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9"/>
          <a:stretch/>
        </p:blipFill>
        <p:spPr bwMode="auto">
          <a:xfrm>
            <a:off x="4419601" y="1416627"/>
            <a:ext cx="4495800" cy="26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ations\Marketing\Design\Program\USAID 2012\12-32797_VPGP_USAID-REELIH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1598851" cy="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1636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14D89"/>
                </a:solidFill>
                <a:latin typeface="Times New Roman" pitchFamily="18" charset="0"/>
                <a:cs typeface="Times New Roman" pitchFamily="18" charset="0"/>
              </a:rPr>
              <a:t>REELIH project</a:t>
            </a:r>
            <a:endParaRPr lang="en-US" sz="2800" b="1" dirty="0">
              <a:solidFill>
                <a:srgbClr val="314D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224"/>
            <a:ext cx="9144000" cy="76200"/>
          </a:xfrm>
          <a:prstGeom prst="rect">
            <a:avLst/>
          </a:prstGeom>
          <a:solidFill>
            <a:srgbClr val="31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08" y="1447800"/>
            <a:ext cx="8039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“Draft” models tested in Armenia and Bosnia &amp; Herzegovina</a:t>
            </a:r>
          </a:p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3 buildings in Armenia and 4 in Bosnia &amp; Herzegovina renovated</a:t>
            </a:r>
          </a:p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Regional and national level research on REE institutional context</a:t>
            </a:r>
          </a:p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  <a:hlinkClick r:id="rId3"/>
              </a:rPr>
              <a:t>Knowledge sharing </a:t>
            </a:r>
            <a:r>
              <a:rPr lang="en-US" sz="2000" dirty="0" smtClean="0">
                <a:cs typeface="Times New Roman" pitchFamily="18" charset="0"/>
                <a:hlinkClick r:id="rId3"/>
              </a:rPr>
              <a:t>platform</a:t>
            </a:r>
            <a:endParaRPr lang="en-US" sz="2000" dirty="0" smtClean="0">
              <a:cs typeface="Times New Roman" pitchFamily="18" charset="0"/>
            </a:endParaRPr>
          </a:p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Policy recommendations</a:t>
            </a:r>
            <a:endParaRPr lang="en-US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000" dirty="0" smtClean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t="9414" r="23485" b="7216"/>
          <a:stretch/>
        </p:blipFill>
        <p:spPr bwMode="auto">
          <a:xfrm>
            <a:off x="3810000" y="3352800"/>
            <a:ext cx="3653706" cy="31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484</Words>
  <Application>Microsoft Office PowerPoint</Application>
  <PresentationFormat>On-screen Show (4:3)</PresentationFormat>
  <Paragraphs>73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Zita Kakalejcikova</dc:creator>
  <cp:lastModifiedBy>Zita Kakalejcikova</cp:lastModifiedBy>
  <cp:revision>27</cp:revision>
  <dcterms:created xsi:type="dcterms:W3CDTF">2015-09-22T11:52:16Z</dcterms:created>
  <dcterms:modified xsi:type="dcterms:W3CDTF">2016-10-13T12:11:10Z</dcterms:modified>
</cp:coreProperties>
</file>